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6"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5961" autoAdjust="0"/>
  </p:normalViewPr>
  <p:slideViewPr>
    <p:cSldViewPr snapToGrid="0">
      <p:cViewPr varScale="1">
        <p:scale>
          <a:sx n="50" d="100"/>
          <a:sy n="50" d="100"/>
        </p:scale>
        <p:origin x="150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4B113B-8E65-497F-972C-43CD56DD4DFB}" type="datetimeFigureOut">
              <a:rPr lang="en-US" smtClean="0"/>
              <a:t>2/16/2021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3539F9-821F-46D7-A221-21201104D763}" type="slidenum">
              <a:rPr lang="en-US" smtClean="0"/>
              <a:t>‹#›</a:t>
            </a:fld>
            <a:endParaRPr lang="en-US"/>
          </a:p>
        </p:txBody>
      </p:sp>
    </p:spTree>
    <p:extLst>
      <p:ext uri="{BB962C8B-B14F-4D97-AF65-F5344CB8AC3E}">
        <p14:creationId xmlns:p14="http://schemas.microsoft.com/office/powerpoint/2010/main" val="1886151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world’s population seems to be increasing from year-to-year. The same case has been taking place in the Kingdom of Saudi Arabia. It has been projected that by 2025 the Kingdom of Saudi Arabia will have a total population of more than 35 million people. Whenever a population of a nation increases, it requires the country to expand its healthcare facilities (</a:t>
            </a:r>
            <a:r>
              <a:rPr lang="en-US" dirty="0" err="1" smtClean="0"/>
              <a:t>Albejaidi</a:t>
            </a:r>
            <a:r>
              <a:rPr lang="en-US" dirty="0" smtClean="0"/>
              <a:t>, 2010</a:t>
            </a:r>
            <a:r>
              <a:rPr lang="en-US" sz="1200" kern="1200" dirty="0" smtClean="0">
                <a:solidFill>
                  <a:schemeClr val="tx1"/>
                </a:solidFill>
                <a:effectLst/>
                <a:latin typeface="+mn-lt"/>
                <a:ea typeface="+mn-ea"/>
                <a:cs typeface="+mn-cs"/>
              </a:rPr>
              <a:t>). This is because, people who will come searching for health care services will have increased with the increasing population.</a:t>
            </a:r>
          </a:p>
          <a:p>
            <a:r>
              <a:rPr lang="en-US" sz="1200" kern="1200" dirty="0" smtClean="0">
                <a:solidFill>
                  <a:schemeClr val="tx1"/>
                </a:solidFill>
                <a:effectLst/>
                <a:latin typeface="+mn-lt"/>
                <a:ea typeface="+mn-ea"/>
                <a:cs typeface="+mn-cs"/>
              </a:rPr>
              <a:t>In addition, people have also changed lifestyles. They have resulted to a kind of lifestyle that has proved to be a threat to their health and ultimately their lives. This change in life styles has led to the increase in diseases such as diabetes, heart diseases, depression and stroke (</a:t>
            </a:r>
            <a:r>
              <a:rPr lang="en-US" dirty="0" smtClean="0"/>
              <a:t>Shaikh, 2018</a:t>
            </a:r>
            <a:r>
              <a:rPr lang="en-US" sz="1200" kern="1200" dirty="0" smtClean="0">
                <a:solidFill>
                  <a:schemeClr val="tx1"/>
                </a:solidFill>
                <a:effectLst/>
                <a:latin typeface="+mn-lt"/>
                <a:ea typeface="+mn-ea"/>
                <a:cs typeface="+mn-cs"/>
              </a:rPr>
              <a:t>). Due to the increase in the new diseases, the prevailing healthcare facilities have not been able to handle the growing number of patients.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2</a:t>
            </a:fld>
            <a:endParaRPr lang="en-US"/>
          </a:p>
        </p:txBody>
      </p:sp>
    </p:spTree>
    <p:extLst>
      <p:ext uri="{BB962C8B-B14F-4D97-AF65-F5344CB8AC3E}">
        <p14:creationId xmlns:p14="http://schemas.microsoft.com/office/powerpoint/2010/main" val="2262070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kingdom of Saudi Arabia has been allocating a substantial amount of its total Gross Domestic Product (GDP) in health care. However, the country has not been realizing substantial improvements within its healthcare centers (</a:t>
            </a:r>
            <a:r>
              <a:rPr lang="en-US" dirty="0" err="1" smtClean="0"/>
              <a:t>Alkabba</a:t>
            </a:r>
            <a:r>
              <a:rPr lang="en-US" dirty="0" smtClean="0"/>
              <a:t>, Hussein, </a:t>
            </a:r>
            <a:r>
              <a:rPr lang="en-US" dirty="0" err="1" smtClean="0"/>
              <a:t>Albar</a:t>
            </a:r>
            <a:r>
              <a:rPr lang="en-US" dirty="0" smtClean="0"/>
              <a:t>, </a:t>
            </a:r>
            <a:r>
              <a:rPr lang="en-US" dirty="0" err="1" smtClean="0"/>
              <a:t>Bahnassy</a:t>
            </a:r>
            <a:r>
              <a:rPr lang="en-US" dirty="0" smtClean="0"/>
              <a:t>, &amp; </a:t>
            </a:r>
            <a:r>
              <a:rPr lang="en-US" dirty="0" err="1" smtClean="0"/>
              <a:t>Qadi</a:t>
            </a:r>
            <a:r>
              <a:rPr lang="en-US" dirty="0" smtClean="0"/>
              <a:t>, 2012</a:t>
            </a:r>
            <a:r>
              <a:rPr lang="en-US" sz="1200" kern="1200" dirty="0" smtClean="0">
                <a:solidFill>
                  <a:schemeClr val="tx1"/>
                </a:solidFill>
                <a:effectLst/>
                <a:latin typeface="+mn-lt"/>
                <a:ea typeface="+mn-ea"/>
                <a:cs typeface="+mn-cs"/>
              </a:rPr>
              <a:t>). It is required when the government results to allocating more resources to its health care system to record some improvement that matches the additional resources that were added. This will at least point that the government or rather the community is not putting its resources in the wrong investment. </a:t>
            </a:r>
          </a:p>
          <a:p>
            <a:r>
              <a:rPr lang="en-US" sz="1200" kern="1200" dirty="0" smtClean="0">
                <a:solidFill>
                  <a:schemeClr val="tx1"/>
                </a:solidFill>
                <a:effectLst/>
                <a:latin typeface="+mn-lt"/>
                <a:ea typeface="+mn-ea"/>
                <a:cs typeface="+mn-cs"/>
              </a:rPr>
              <a:t>Additionally, the Kingdom of Saudi Arabia has its health care facilities centralized. This means that the healthcare facilities will only provide health care services to a limited number of the Saudis. This will not allow the health care facility to serve-well its mission and vision since there will be a certain fraction of the people who will not be served by the health care facilities.    </a:t>
            </a:r>
          </a:p>
        </p:txBody>
      </p:sp>
      <p:sp>
        <p:nvSpPr>
          <p:cNvPr id="4" name="Slide Number Placeholder 3"/>
          <p:cNvSpPr>
            <a:spLocks noGrp="1"/>
          </p:cNvSpPr>
          <p:nvPr>
            <p:ph type="sldNum" sz="quarter" idx="10"/>
          </p:nvPr>
        </p:nvSpPr>
        <p:spPr/>
        <p:txBody>
          <a:bodyPr/>
          <a:lstStyle/>
          <a:p>
            <a:fld id="{353539F9-821F-46D7-A221-21201104D763}" type="slidenum">
              <a:rPr lang="en-US" smtClean="0"/>
              <a:t>3</a:t>
            </a:fld>
            <a:endParaRPr lang="en-US"/>
          </a:p>
        </p:txBody>
      </p:sp>
    </p:spTree>
    <p:extLst>
      <p:ext uri="{BB962C8B-B14F-4D97-AF65-F5344CB8AC3E}">
        <p14:creationId xmlns:p14="http://schemas.microsoft.com/office/powerpoint/2010/main" val="4284261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tx1"/>
                </a:solidFill>
                <a:effectLst/>
                <a:latin typeface="+mn-lt"/>
                <a:ea typeface="+mn-ea"/>
                <a:cs typeface="+mn-cs"/>
              </a:rPr>
              <a:t>Patient’s right has been ranked as the top concern in the public health care concern in the Kingdom of Saudi Arabia. The Kingdom has only come up with a national document which has been referred to as the “Manual Guide for Medical Practitioner’s which has been issued in order to provide guidance for the medical practitioners in Saudi Arabia. There comes a time when the medical practitioners requires the patients to authorize them to carry out some medical procedures. The patients have also a right to access “good” health. All this is provided for in the manual guide for the health care practitioners in the kingdom of Saudi Arabia.  It also gives them the power or right to refuse treatment against medical advice. However, this is a document that is only found in the major public hospitals and is still being formulated, finalized and endorsed. This means that the rights of the patients are not yet clear.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4</a:t>
            </a:fld>
            <a:endParaRPr lang="en-US"/>
          </a:p>
        </p:txBody>
      </p:sp>
    </p:spTree>
    <p:extLst>
      <p:ext uri="{BB962C8B-B14F-4D97-AF65-F5344CB8AC3E}">
        <p14:creationId xmlns:p14="http://schemas.microsoft.com/office/powerpoint/2010/main" val="1754686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tx1"/>
                </a:solidFill>
                <a:effectLst/>
                <a:latin typeface="+mn-lt"/>
                <a:ea typeface="+mn-ea"/>
                <a:cs typeface="+mn-cs"/>
              </a:rPr>
              <a:t>Equity of access to resources has been ranked as the second main issue facing public healthcare in the Kingdom of Saudi Arabia. It has turned out that sharing of the medical resources within the public hospitals in the Kingdom has been an unresolved issue. It has been pointed out much of the resources are directed towards the major public hospitals which are in most cases located in the major urban areas. This means that even the small public hospitals which are located in the small or even in the rural areas within the Kingdom do not get the share of the resources that they should get. The inequity regarding access to resources has also been experienced between the Saudis and non-Saudis. Also, the ministry of health has not made medical services or medication accessible for patients with chronic or serious health issues. These are people who are supposed to be given some priority with regard to access to medical resources.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5</a:t>
            </a:fld>
            <a:endParaRPr lang="en-US"/>
          </a:p>
        </p:txBody>
      </p:sp>
    </p:spTree>
    <p:extLst>
      <p:ext uri="{BB962C8B-B14F-4D97-AF65-F5344CB8AC3E}">
        <p14:creationId xmlns:p14="http://schemas.microsoft.com/office/powerpoint/2010/main" val="1108292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Bin Saeed has been very keen on the way the healthcare resources have been spread across the kingdom. However, there is still the problem of uneven distribution of the resources. Uneven distribution of resources means that there will be some people who will have access to the resources and others will not. </a:t>
            </a:r>
          </a:p>
          <a:p>
            <a:r>
              <a:rPr lang="en-US" sz="1200" kern="1200" dirty="0" smtClean="0">
                <a:solidFill>
                  <a:schemeClr val="tx1"/>
                </a:solidFill>
                <a:effectLst/>
                <a:latin typeface="+mn-lt"/>
                <a:ea typeface="+mn-ea"/>
                <a:cs typeface="+mn-cs"/>
              </a:rPr>
              <a:t>In addition, Bin Saeed asserted that there is a likelihood that there could be some healthcare professionals who have been favoring some patients based on their race or gender. This is a serious issue since some patients from gender or races that are not favored can face a lot of challenges while striving to get medical services. This raises ethical issues as all people should be allowed to have access to health care services (</a:t>
            </a:r>
            <a:r>
              <a:rPr lang="en-US" dirty="0" smtClean="0"/>
              <a:t>El-Farouk, </a:t>
            </a:r>
            <a:r>
              <a:rPr lang="en-US" dirty="0" err="1" smtClean="0"/>
              <a:t>Banjar</a:t>
            </a:r>
            <a:r>
              <a:rPr lang="en-US" dirty="0" smtClean="0"/>
              <a:t>, </a:t>
            </a:r>
            <a:r>
              <a:rPr lang="en-US" dirty="0" err="1" smtClean="0"/>
              <a:t>Karar</a:t>
            </a:r>
            <a:r>
              <a:rPr lang="en-US" dirty="0" smtClean="0"/>
              <a:t>, &amp; </a:t>
            </a:r>
            <a:r>
              <a:rPr lang="en-US" dirty="0" err="1" smtClean="0"/>
              <a:t>Elamin</a:t>
            </a:r>
            <a:r>
              <a:rPr lang="en-US" dirty="0" smtClean="0"/>
              <a:t>, 2016</a:t>
            </a:r>
            <a:r>
              <a:rPr lang="en-US" sz="1200" kern="1200" dirty="0" smtClean="0">
                <a:solidFill>
                  <a:schemeClr val="tx1"/>
                </a:solidFill>
                <a:effectLst/>
                <a:latin typeface="+mn-lt"/>
                <a:ea typeface="+mn-ea"/>
                <a:cs typeface="+mn-cs"/>
              </a:rPr>
              <a:t>). The healthcare resources are also distributed in specialist hospitals meaning that the primary and secondary care hospitals might find themselves lacking some of the important health care resources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6</a:t>
            </a:fld>
            <a:endParaRPr lang="en-US"/>
          </a:p>
        </p:txBody>
      </p:sp>
    </p:spTree>
    <p:extLst>
      <p:ext uri="{BB962C8B-B14F-4D97-AF65-F5344CB8AC3E}">
        <p14:creationId xmlns:p14="http://schemas.microsoft.com/office/powerpoint/2010/main" val="4047036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Confidentiality of patient information has been ranked as the third highest medical issue in the Kingdom of Saudi Arabia. In the recent with the increasing tech-innovation in information and technology field which have led to the increase in insecurity of data stored in the databases. Therefore, there is no clear policies to guide on how patient’s health information should be managed (</a:t>
            </a:r>
            <a:r>
              <a:rPr lang="en-US" dirty="0" err="1" smtClean="0"/>
              <a:t>Almalki</a:t>
            </a:r>
            <a:r>
              <a:rPr lang="en-US" dirty="0" smtClean="0"/>
              <a:t>, FitzGerald,</a:t>
            </a:r>
            <a:r>
              <a:rPr lang="en-US" baseline="0" dirty="0" smtClean="0"/>
              <a:t> </a:t>
            </a:r>
            <a:r>
              <a:rPr lang="en-US" dirty="0" smtClean="0"/>
              <a:t>&amp; Clark, 2011</a:t>
            </a:r>
            <a:r>
              <a:rPr lang="en-US" sz="1200" kern="1200" dirty="0" smtClean="0">
                <a:solidFill>
                  <a:schemeClr val="tx1"/>
                </a:solidFill>
                <a:effectLst/>
                <a:latin typeface="+mn-lt"/>
                <a:ea typeface="+mn-ea"/>
                <a:cs typeface="+mn-cs"/>
              </a:rPr>
              <a:t>). The hospitals have resulted to leaving patient’s health information in the hands of the clinicians. The clinicians have resulted to sharing of patient’s information without proper consent. It is important to follow a clear procedure to obtain a patient’s consent before sharing his or her information. Information regarding the health of patients together with their other personal details should be protected to ensure that they do not land in the wrong hands (</a:t>
            </a:r>
            <a:r>
              <a:rPr lang="en-US" dirty="0" err="1" smtClean="0"/>
              <a:t>Latif</a:t>
            </a:r>
            <a:r>
              <a:rPr lang="en-US" dirty="0" smtClean="0"/>
              <a:t>, 2015</a:t>
            </a:r>
            <a:r>
              <a:rPr lang="en-US" sz="1200" kern="1200" dirty="0" smtClean="0">
                <a:solidFill>
                  <a:schemeClr val="tx1"/>
                </a:solidFill>
                <a:effectLst/>
                <a:latin typeface="+mn-lt"/>
                <a:ea typeface="+mn-ea"/>
                <a:cs typeface="+mn-cs"/>
              </a:rPr>
              <a:t>). Once such information lands in the hands of the wrong persons and the patient notices of such an occurrence, he can sue the health facility.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7</a:t>
            </a:fld>
            <a:endParaRPr lang="en-US"/>
          </a:p>
        </p:txBody>
      </p:sp>
    </p:spTree>
    <p:extLst>
      <p:ext uri="{BB962C8B-B14F-4D97-AF65-F5344CB8AC3E}">
        <p14:creationId xmlns:p14="http://schemas.microsoft.com/office/powerpoint/2010/main" val="3937691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With</a:t>
            </a:r>
            <a:r>
              <a:rPr lang="en-US" sz="1200" kern="1200" baseline="0" dirty="0" smtClean="0">
                <a:solidFill>
                  <a:schemeClr val="tx1"/>
                </a:solidFill>
                <a:effectLst/>
                <a:latin typeface="+mn-lt"/>
                <a:ea typeface="+mn-ea"/>
                <a:cs typeface="+mn-cs"/>
              </a:rPr>
              <a:t> the increase in cybersecurity issues, electronic health records has turned to be a nightmare in the current society. Such an issue should be of concern to the patients as well as the health care providers (</a:t>
            </a:r>
            <a:r>
              <a:rPr lang="en-US" dirty="0" smtClean="0"/>
              <a:t>Al-</a:t>
            </a:r>
            <a:r>
              <a:rPr lang="en-US" dirty="0" err="1" smtClean="0"/>
              <a:t>Rethaiaa</a:t>
            </a:r>
            <a:r>
              <a:rPr lang="en-US" dirty="0" smtClean="0"/>
              <a:t>,</a:t>
            </a:r>
            <a:r>
              <a:rPr lang="en-US" baseline="0" dirty="0" smtClean="0"/>
              <a:t> </a:t>
            </a:r>
            <a:r>
              <a:rPr lang="en-US" dirty="0" err="1" smtClean="0"/>
              <a:t>Fahmy</a:t>
            </a:r>
            <a:r>
              <a:rPr lang="en-US" dirty="0" smtClean="0"/>
              <a:t>, &amp; Al-</a:t>
            </a:r>
            <a:r>
              <a:rPr lang="en-US" dirty="0" err="1" smtClean="0"/>
              <a:t>Shwaiyat</a:t>
            </a:r>
            <a:r>
              <a:rPr lang="en-US" dirty="0" smtClean="0"/>
              <a:t>, 2010</a:t>
            </a:r>
            <a:r>
              <a:rPr lang="en-US" sz="1200" kern="1200" baseline="0" dirty="0" smtClean="0">
                <a:solidFill>
                  <a:schemeClr val="tx1"/>
                </a:solidFill>
                <a:effectLst/>
                <a:latin typeface="+mn-lt"/>
                <a:ea typeface="+mn-ea"/>
                <a:cs typeface="+mn-cs"/>
              </a:rPr>
              <a:t>). The risks involved in migrating into the EHR data base has suffered greatly due to the fact that people have been worried so much about the security of their personal details together with their health care records. However, the KSA has been focusing on dealing with issue. The kingdom has already put in place national policies that are supposed to enhance the security of healthcare and personal data for the patients. </a:t>
            </a:r>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8</a:t>
            </a:fld>
            <a:endParaRPr lang="en-US"/>
          </a:p>
        </p:txBody>
      </p:sp>
    </p:spTree>
    <p:extLst>
      <p:ext uri="{BB962C8B-B14F-4D97-AF65-F5344CB8AC3E}">
        <p14:creationId xmlns:p14="http://schemas.microsoft.com/office/powerpoint/2010/main" val="3262176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appears that the physical promotional activities by the public</a:t>
            </a:r>
            <a:r>
              <a:rPr lang="en-US" baseline="0" dirty="0" smtClean="0"/>
              <a:t> health has not yet fully realized its goals. There is a large percentage of the people of Saudi Arabia who are inactive physically (</a:t>
            </a:r>
            <a:r>
              <a:rPr lang="en-US" dirty="0" smtClean="0"/>
              <a:t>Hassan, &amp; </a:t>
            </a:r>
            <a:r>
              <a:rPr lang="en-US" dirty="0" err="1" smtClean="0"/>
              <a:t>Hakami</a:t>
            </a:r>
            <a:r>
              <a:rPr lang="en-US" dirty="0" smtClean="0"/>
              <a:t>, 2018</a:t>
            </a:r>
            <a:r>
              <a:rPr lang="en-US" baseline="0" dirty="0" smtClean="0"/>
              <a:t>). The public health ministry in the Kingdom of Saudi Arabia has sought to encourage its people to take part in physical promotional activities. This will ensure that people have got involved in activities that will promote their physical wellbeing. In addition, there are also PHC centers that have employed training physicians and lifestyle counselling to engage the Saudis and non-Saudis to later their lifestyle so that it could help in dealing with diseases that are linked to </a:t>
            </a:r>
            <a:r>
              <a:rPr lang="en-US" baseline="0" smtClean="0"/>
              <a:t>physical well-being (</a:t>
            </a:r>
            <a:r>
              <a:rPr lang="en-US" smtClean="0"/>
              <a:t>Hassan, et al., 2018</a:t>
            </a:r>
            <a:r>
              <a:rPr lang="en-US" baseline="0" smtClean="0"/>
              <a:t>). </a:t>
            </a:r>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9</a:t>
            </a:fld>
            <a:endParaRPr lang="en-US"/>
          </a:p>
        </p:txBody>
      </p:sp>
    </p:spTree>
    <p:extLst>
      <p:ext uri="{BB962C8B-B14F-4D97-AF65-F5344CB8AC3E}">
        <p14:creationId xmlns:p14="http://schemas.microsoft.com/office/powerpoint/2010/main" val="428559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electronic health records (HER) supports the mission, vision and values of Saudi Arabia Vision 2030. The EHR programme has been supporting the storing of healthcare data on the e-platform (</a:t>
            </a:r>
            <a:r>
              <a:rPr lang="en-US" dirty="0" err="1" smtClean="0"/>
              <a:t>Alhowaish</a:t>
            </a:r>
            <a:r>
              <a:rPr lang="en-US" dirty="0" smtClean="0"/>
              <a:t>, 2013</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The platform will give the healthcare professionals a chance to share healthcare information to improve the care of the patients. Healthcare data of the various patients will be stored in a centralized location from where it can be retrieved when need be. Also, it will help in increasing the efficiency of the healthcare practitioners. </a:t>
            </a:r>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10</a:t>
            </a:fld>
            <a:endParaRPr lang="en-US"/>
          </a:p>
        </p:txBody>
      </p:sp>
    </p:spTree>
    <p:extLst>
      <p:ext uri="{BB962C8B-B14F-4D97-AF65-F5344CB8AC3E}">
        <p14:creationId xmlns:p14="http://schemas.microsoft.com/office/powerpoint/2010/main" val="4267463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87073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580430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863D4-1F82-48F4-88BE-CA5CAC45D74E}"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6186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741769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89574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444862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845901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2663751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007685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257189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2266371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A09515B-EFE6-4F65-86A5-4D8D899F5762}" type="datetimeFigureOut">
              <a:rPr lang="en-US" smtClean="0"/>
              <a:t>2/16/2021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984743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A09515B-EFE6-4F65-86A5-4D8D899F5762}" type="datetimeFigureOut">
              <a:rPr lang="en-US" smtClean="0"/>
              <a:t>2/16/2021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1382659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9515B-EFE6-4F65-86A5-4D8D899F5762}" type="datetimeFigureOut">
              <a:rPr lang="en-US" smtClean="0"/>
              <a:t>2/16/2021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194718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879501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74102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A09515B-EFE6-4F65-86A5-4D8D899F5762}" type="datetimeFigureOut">
              <a:rPr lang="en-US" smtClean="0"/>
              <a:t>2/16/2021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EB863D4-1F82-48F4-88BE-CA5CAC45D74E}" type="slidenum">
              <a:rPr lang="en-US" smtClean="0"/>
              <a:t>‹#›</a:t>
            </a:fld>
            <a:endParaRPr lang="en-US"/>
          </a:p>
        </p:txBody>
      </p:sp>
    </p:spTree>
    <p:extLst>
      <p:ext uri="{BB962C8B-B14F-4D97-AF65-F5344CB8AC3E}">
        <p14:creationId xmlns:p14="http://schemas.microsoft.com/office/powerpoint/2010/main" val="5690322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Public Health Concerns and Promotional Activities in Saudi Arabia</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Institution</a:t>
            </a:r>
          </a:p>
          <a:p>
            <a:r>
              <a:rPr lang="en-US" dirty="0" smtClean="0"/>
              <a:t>Course</a:t>
            </a:r>
          </a:p>
          <a:p>
            <a:r>
              <a:rPr lang="en-US" dirty="0" smtClean="0"/>
              <a:t>Name</a:t>
            </a:r>
          </a:p>
          <a:p>
            <a:r>
              <a:rPr lang="en-US" dirty="0" smtClean="0"/>
              <a:t>Date</a:t>
            </a:r>
          </a:p>
          <a:p>
            <a:endParaRPr lang="en-US" dirty="0"/>
          </a:p>
        </p:txBody>
      </p:sp>
    </p:spTree>
    <p:extLst>
      <p:ext uri="{BB962C8B-B14F-4D97-AF65-F5344CB8AC3E}">
        <p14:creationId xmlns:p14="http://schemas.microsoft.com/office/powerpoint/2010/main" val="2406120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r>
              <a:rPr lang="en-US" dirty="0" smtClean="0"/>
              <a:t>Have in place electronic health records.</a:t>
            </a:r>
          </a:p>
          <a:p>
            <a:r>
              <a:rPr lang="en-US" dirty="0" smtClean="0"/>
              <a:t>EHR ensures all relevant health records are stored.</a:t>
            </a:r>
          </a:p>
          <a:p>
            <a:r>
              <a:rPr lang="en-US" dirty="0" smtClean="0"/>
              <a:t>Equitable healthcare resources sharing.</a:t>
            </a:r>
          </a:p>
          <a:p>
            <a:r>
              <a:rPr lang="en-US" dirty="0" smtClean="0"/>
              <a:t>A policy to guide obtaining of patient’s consent.</a:t>
            </a:r>
          </a:p>
          <a:p>
            <a:r>
              <a:rPr lang="en-US" dirty="0" smtClean="0"/>
              <a:t>Develop structured communication.</a:t>
            </a:r>
          </a:p>
        </p:txBody>
      </p:sp>
    </p:spTree>
    <p:extLst>
      <p:ext uri="{BB962C8B-B14F-4D97-AF65-F5344CB8AC3E}">
        <p14:creationId xmlns:p14="http://schemas.microsoft.com/office/powerpoint/2010/main" val="710920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a:t>Albejaidi</a:t>
            </a:r>
            <a:r>
              <a:rPr lang="en-US" dirty="0"/>
              <a:t>, F. M. (2010). Healthcare system in Saudi Arabia: an analysis of structure, total quality management and future challenges. </a:t>
            </a:r>
            <a:r>
              <a:rPr lang="en-US" i="1" dirty="0"/>
              <a:t>Journal of Alternative Perspectives in the Social Sciences</a:t>
            </a:r>
            <a:r>
              <a:rPr lang="en-US" dirty="0"/>
              <a:t>, </a:t>
            </a:r>
            <a:r>
              <a:rPr lang="en-US" i="1" dirty="0"/>
              <a:t>2</a:t>
            </a:r>
            <a:r>
              <a:rPr lang="en-US" dirty="0"/>
              <a:t>(2), 794-818.</a:t>
            </a:r>
          </a:p>
          <a:p>
            <a:r>
              <a:rPr lang="en-US" dirty="0" err="1"/>
              <a:t>Alhowaish</a:t>
            </a:r>
            <a:r>
              <a:rPr lang="en-US" dirty="0"/>
              <a:t>, A. K. (2013). Economic costs of diabetes in Saudi Arabia. </a:t>
            </a:r>
            <a:r>
              <a:rPr lang="en-US" i="1" dirty="0"/>
              <a:t>Journal of family &amp; community medicine</a:t>
            </a:r>
            <a:r>
              <a:rPr lang="en-US" dirty="0"/>
              <a:t>, </a:t>
            </a:r>
            <a:r>
              <a:rPr lang="en-US" i="1" dirty="0"/>
              <a:t>20</a:t>
            </a:r>
            <a:r>
              <a:rPr lang="en-US" dirty="0"/>
              <a:t>(1), 1.</a:t>
            </a:r>
          </a:p>
          <a:p>
            <a:r>
              <a:rPr lang="en-US" dirty="0" err="1"/>
              <a:t>Alkabba</a:t>
            </a:r>
            <a:r>
              <a:rPr lang="en-US" dirty="0"/>
              <a:t>, A. F., Hussein, G. M., </a:t>
            </a:r>
            <a:r>
              <a:rPr lang="en-US" dirty="0" err="1"/>
              <a:t>Albar</a:t>
            </a:r>
            <a:r>
              <a:rPr lang="en-US" dirty="0"/>
              <a:t>, A. A., </a:t>
            </a:r>
            <a:r>
              <a:rPr lang="en-US" dirty="0" err="1"/>
              <a:t>Bahnassy</a:t>
            </a:r>
            <a:r>
              <a:rPr lang="en-US" dirty="0"/>
              <a:t>, A. A., &amp; </a:t>
            </a:r>
            <a:r>
              <a:rPr lang="en-US" dirty="0" err="1"/>
              <a:t>Qadi</a:t>
            </a:r>
            <a:r>
              <a:rPr lang="en-US" dirty="0"/>
              <a:t>, M. (2012). The major medical ethical challenges facing the public and healthcare providers in Saudi Arabia. </a:t>
            </a:r>
            <a:r>
              <a:rPr lang="en-US" i="1" dirty="0"/>
              <a:t>Journal of Family and Community Medicine</a:t>
            </a:r>
            <a:r>
              <a:rPr lang="en-US" dirty="0"/>
              <a:t>, </a:t>
            </a:r>
            <a:r>
              <a:rPr lang="en-US" i="1" dirty="0"/>
              <a:t>19</a:t>
            </a:r>
            <a:r>
              <a:rPr lang="en-US" dirty="0"/>
              <a:t>(1), 1.</a:t>
            </a:r>
          </a:p>
          <a:p>
            <a:r>
              <a:rPr lang="en-US" dirty="0" err="1"/>
              <a:t>Almalki</a:t>
            </a:r>
            <a:r>
              <a:rPr lang="en-US" dirty="0"/>
              <a:t>, M., FitzGerald, G., &amp; Clark, M. (2011). Health care system in Saudi Arabia: an overview. </a:t>
            </a:r>
            <a:r>
              <a:rPr lang="en-US" i="1" dirty="0"/>
              <a:t>EMHJ-Eastern Mediterranean Health Journal, 17 (10), 784-793, 2011</a:t>
            </a:r>
            <a:r>
              <a:rPr lang="en-US" dirty="0"/>
              <a:t>.</a:t>
            </a:r>
          </a:p>
          <a:p>
            <a:r>
              <a:rPr lang="en-US" dirty="0"/>
              <a:t>Al-</a:t>
            </a:r>
            <a:r>
              <a:rPr lang="en-US" dirty="0" err="1"/>
              <a:t>Rethaiaa</a:t>
            </a:r>
            <a:r>
              <a:rPr lang="en-US" dirty="0"/>
              <a:t>, A. S., </a:t>
            </a:r>
            <a:r>
              <a:rPr lang="en-US" dirty="0" err="1"/>
              <a:t>Fahmy</a:t>
            </a:r>
            <a:r>
              <a:rPr lang="en-US" dirty="0"/>
              <a:t>, A. E. A., &amp; Al-</a:t>
            </a:r>
            <a:r>
              <a:rPr lang="en-US" dirty="0" err="1"/>
              <a:t>Shwaiyat</a:t>
            </a:r>
            <a:r>
              <a:rPr lang="en-US" dirty="0"/>
              <a:t>, N. M. (2010). Obesity and eating habits among college students in Saudi Arabia: a cross sectional study. </a:t>
            </a:r>
            <a:r>
              <a:rPr lang="en-US" i="1" dirty="0"/>
              <a:t>Nutrition journal</a:t>
            </a:r>
            <a:r>
              <a:rPr lang="en-US" dirty="0"/>
              <a:t>, </a:t>
            </a:r>
            <a:r>
              <a:rPr lang="en-US" i="1" dirty="0"/>
              <a:t>9</a:t>
            </a:r>
            <a:r>
              <a:rPr lang="en-US" dirty="0"/>
              <a:t>(1), 1-10.</a:t>
            </a:r>
          </a:p>
          <a:p>
            <a:r>
              <a:rPr lang="en-US" dirty="0"/>
              <a:t>El-Farouk, A. E., </a:t>
            </a:r>
            <a:r>
              <a:rPr lang="en-US" dirty="0" err="1"/>
              <a:t>Banjar</a:t>
            </a:r>
            <a:r>
              <a:rPr lang="en-US" dirty="0"/>
              <a:t>, F. M., </a:t>
            </a:r>
            <a:r>
              <a:rPr lang="en-US" dirty="0" err="1"/>
              <a:t>Karar</a:t>
            </a:r>
            <a:r>
              <a:rPr lang="en-US" dirty="0"/>
              <a:t>, H. M., &amp; </a:t>
            </a:r>
            <a:r>
              <a:rPr lang="en-US" dirty="0" err="1"/>
              <a:t>Elamin</a:t>
            </a:r>
            <a:r>
              <a:rPr lang="en-US" dirty="0"/>
              <a:t>, F. O. (2016). Determinants of public healthcare expenditure in Saudi Arabia. </a:t>
            </a:r>
            <a:r>
              <a:rPr lang="en-US" i="1" dirty="0" err="1"/>
              <a:t>Eur</a:t>
            </a:r>
            <a:r>
              <a:rPr lang="en-US" i="1" dirty="0"/>
              <a:t> J Pharm Med Res</a:t>
            </a:r>
            <a:r>
              <a:rPr lang="en-US" dirty="0"/>
              <a:t>, </a:t>
            </a:r>
            <a:r>
              <a:rPr lang="en-US" i="1" dirty="0"/>
              <a:t>3</a:t>
            </a:r>
            <a:r>
              <a:rPr lang="en-US" dirty="0"/>
              <a:t>(12), 85-93</a:t>
            </a:r>
            <a:r>
              <a:rPr lang="en-US" dirty="0" smtClean="0"/>
              <a:t>.</a:t>
            </a:r>
          </a:p>
          <a:p>
            <a:r>
              <a:rPr lang="en-US" dirty="0"/>
              <a:t>Hassan, H. M. M., &amp; </a:t>
            </a:r>
            <a:r>
              <a:rPr lang="en-US" dirty="0" err="1"/>
              <a:t>Hakami</a:t>
            </a:r>
            <a:r>
              <a:rPr lang="en-US" dirty="0"/>
              <a:t>, M. I. (2018). Promoting Physical Activity at Primary Health Care Centers: Physician Attitude and Barriers, </a:t>
            </a:r>
            <a:r>
              <a:rPr lang="en-US" dirty="0" err="1"/>
              <a:t>Jazan</a:t>
            </a:r>
            <a:r>
              <a:rPr lang="en-US" dirty="0"/>
              <a:t>-Saudi Arabia. </a:t>
            </a:r>
            <a:r>
              <a:rPr lang="ar-AE" i="1" dirty="0"/>
              <a:t>مجلة العلوم الطبية و الصيدلانية</a:t>
            </a:r>
            <a:r>
              <a:rPr lang="ar-AE" dirty="0"/>
              <a:t>, </a:t>
            </a:r>
            <a:r>
              <a:rPr lang="ar-AE" i="1" dirty="0"/>
              <a:t>2</a:t>
            </a:r>
            <a:r>
              <a:rPr lang="ar-AE" dirty="0"/>
              <a:t>(4).‎</a:t>
            </a:r>
            <a:endParaRPr lang="en-US" dirty="0"/>
          </a:p>
          <a:p>
            <a:r>
              <a:rPr lang="en-US" dirty="0" err="1"/>
              <a:t>Latif</a:t>
            </a:r>
            <a:r>
              <a:rPr lang="en-US" dirty="0"/>
              <a:t>, R. (2015). Medical and biomedical research productivity from the Kingdom of Saudi Arabia (2008-2012). </a:t>
            </a:r>
            <a:r>
              <a:rPr lang="en-US" i="1" dirty="0"/>
              <a:t>Journal of family &amp; community medicine</a:t>
            </a:r>
            <a:r>
              <a:rPr lang="en-US" dirty="0"/>
              <a:t>, </a:t>
            </a:r>
            <a:r>
              <a:rPr lang="en-US" i="1" dirty="0"/>
              <a:t>22</a:t>
            </a:r>
            <a:r>
              <a:rPr lang="en-US" dirty="0"/>
              <a:t>(1), 25.</a:t>
            </a:r>
          </a:p>
          <a:p>
            <a:r>
              <a:rPr lang="en-US" dirty="0"/>
              <a:t>Shaikh, Z. (2018). A comparative study on the Health Resources Indicators of the Ministry of Health, Kingdom of Saudi Arabia. </a:t>
            </a:r>
            <a:r>
              <a:rPr lang="en-US" i="1" dirty="0"/>
              <a:t>RESEARCH REVIEW International Journal Of Multidisciplinary</a:t>
            </a:r>
            <a:r>
              <a:rPr lang="en-US" dirty="0"/>
              <a:t>, </a:t>
            </a:r>
            <a:r>
              <a:rPr lang="en-US" i="1" dirty="0"/>
              <a:t>3</a:t>
            </a:r>
            <a:r>
              <a:rPr lang="en-US" dirty="0"/>
              <a:t>(6), 185-188</a:t>
            </a:r>
            <a:r>
              <a:rPr lang="en-US" dirty="0" smtClean="0"/>
              <a:t>.</a:t>
            </a:r>
          </a:p>
          <a:p>
            <a:endParaRPr lang="en-US" dirty="0"/>
          </a:p>
          <a:p>
            <a:endParaRPr lang="en-US" dirty="0"/>
          </a:p>
        </p:txBody>
      </p:sp>
    </p:spTree>
    <p:extLst>
      <p:ext uri="{BB962C8B-B14F-4D97-AF65-F5344CB8AC3E}">
        <p14:creationId xmlns:p14="http://schemas.microsoft.com/office/powerpoint/2010/main" val="172886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838200" y="1825625"/>
            <a:ext cx="8835887" cy="4351338"/>
          </a:xfrm>
        </p:spPr>
        <p:txBody>
          <a:bodyPr>
            <a:normAutofit/>
          </a:bodyPr>
          <a:lstStyle/>
          <a:p>
            <a:r>
              <a:rPr lang="en-US" dirty="0" smtClean="0"/>
              <a:t>The population is increasing.</a:t>
            </a:r>
          </a:p>
          <a:p>
            <a:r>
              <a:rPr lang="en-US" dirty="0" smtClean="0"/>
              <a:t>A amongst the countries within the Gulf Cooperation Council, Saudi Arabia has recorded fastest growing population.</a:t>
            </a:r>
          </a:p>
          <a:p>
            <a:r>
              <a:rPr lang="en-US" dirty="0" smtClean="0"/>
              <a:t>The kingdom might have a population of 35 million people by 2025.</a:t>
            </a:r>
          </a:p>
          <a:p>
            <a:r>
              <a:rPr lang="en-US" dirty="0" smtClean="0"/>
              <a:t>Increasing demand of health care services.</a:t>
            </a:r>
          </a:p>
        </p:txBody>
      </p:sp>
    </p:spTree>
    <p:extLst>
      <p:ext uri="{BB962C8B-B14F-4D97-AF65-F5344CB8AC3E}">
        <p14:creationId xmlns:p14="http://schemas.microsoft.com/office/powerpoint/2010/main" val="3328639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Its healthcare spending is high.</a:t>
            </a:r>
          </a:p>
          <a:p>
            <a:r>
              <a:rPr lang="en-US" dirty="0" smtClean="0"/>
              <a:t>Centralized health care facilities.</a:t>
            </a:r>
          </a:p>
          <a:p>
            <a:r>
              <a:rPr lang="en-US" dirty="0" smtClean="0"/>
              <a:t>Some areas lack healthcare facilities.</a:t>
            </a:r>
          </a:p>
          <a:p>
            <a:r>
              <a:rPr lang="en-US" dirty="0" smtClean="0"/>
              <a:t>Focused mainly on tertiary and secondary care rather than primary care.</a:t>
            </a:r>
            <a:endParaRPr lang="en-US" dirty="0"/>
          </a:p>
        </p:txBody>
      </p:sp>
    </p:spTree>
    <p:extLst>
      <p:ext uri="{BB962C8B-B14F-4D97-AF65-F5344CB8AC3E}">
        <p14:creationId xmlns:p14="http://schemas.microsoft.com/office/powerpoint/2010/main" val="3126876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Patients Rights</a:t>
            </a:r>
            <a:endParaRPr lang="en-US" dirty="0"/>
          </a:p>
        </p:txBody>
      </p:sp>
      <p:sp>
        <p:nvSpPr>
          <p:cNvPr id="3" name="Content Placeholder 2"/>
          <p:cNvSpPr>
            <a:spLocks noGrp="1"/>
          </p:cNvSpPr>
          <p:nvPr>
            <p:ph idx="1"/>
          </p:nvPr>
        </p:nvSpPr>
        <p:spPr/>
        <p:txBody>
          <a:bodyPr>
            <a:normAutofit/>
          </a:bodyPr>
          <a:lstStyle/>
          <a:p>
            <a:r>
              <a:rPr lang="en-US" dirty="0" smtClean="0"/>
              <a:t>Patient’s right have been ranked as the highest issues.</a:t>
            </a:r>
          </a:p>
          <a:p>
            <a:r>
              <a:rPr lang="en-US" dirty="0" smtClean="0"/>
              <a:t>Disagreement between patients/ families and healthcare professionals.</a:t>
            </a:r>
          </a:p>
          <a:p>
            <a:r>
              <a:rPr lang="en-US" dirty="0" smtClean="0"/>
              <a:t>Manual guide for medical practitioners' provides guidance to healthcare professionals in KSA.</a:t>
            </a:r>
          </a:p>
          <a:p>
            <a:r>
              <a:rPr lang="en-US" dirty="0" smtClean="0"/>
              <a:t>The guide states patients’ rights to:</a:t>
            </a:r>
          </a:p>
          <a:p>
            <a:pPr>
              <a:buFont typeface="Wingdings" panose="05000000000000000000" pitchFamily="2" charset="2"/>
              <a:buChar char="ü"/>
            </a:pPr>
            <a:r>
              <a:rPr lang="en-US" dirty="0" smtClean="0"/>
              <a:t>Be rendered high quality healthcare.</a:t>
            </a:r>
          </a:p>
          <a:p>
            <a:pPr>
              <a:buFont typeface="Wingdings" panose="05000000000000000000" pitchFamily="2" charset="2"/>
              <a:buChar char="ü"/>
            </a:pPr>
            <a:r>
              <a:rPr lang="en-US" dirty="0" smtClean="0"/>
              <a:t>Authorize any medical intermediation.</a:t>
            </a:r>
          </a:p>
          <a:p>
            <a:pPr>
              <a:buFont typeface="Wingdings" panose="05000000000000000000" pitchFamily="2" charset="2"/>
              <a:buChar char="ü"/>
            </a:pPr>
            <a:r>
              <a:rPr lang="en-US" dirty="0" smtClean="0"/>
              <a:t>Medical data mediation.</a:t>
            </a:r>
          </a:p>
          <a:p>
            <a:pPr>
              <a:buFont typeface="Wingdings" panose="05000000000000000000" pitchFamily="2" charset="2"/>
              <a:buChar char="ü"/>
            </a:pPr>
            <a:r>
              <a:rPr lang="en-US" dirty="0" smtClean="0"/>
              <a:t>Right to decline treatment against medical recommendation.</a:t>
            </a:r>
          </a:p>
          <a:p>
            <a:endParaRPr lang="en-US" dirty="0" smtClean="0"/>
          </a:p>
          <a:p>
            <a:endParaRPr lang="en-US" dirty="0"/>
          </a:p>
        </p:txBody>
      </p:sp>
    </p:spTree>
    <p:extLst>
      <p:ext uri="{BB962C8B-B14F-4D97-AF65-F5344CB8AC3E}">
        <p14:creationId xmlns:p14="http://schemas.microsoft.com/office/powerpoint/2010/main" val="1012935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 of Access to Resources</a:t>
            </a:r>
            <a:endParaRPr lang="en-US" dirty="0"/>
          </a:p>
        </p:txBody>
      </p:sp>
      <p:sp>
        <p:nvSpPr>
          <p:cNvPr id="3" name="Content Placeholder 2"/>
          <p:cNvSpPr>
            <a:spLocks noGrp="1"/>
          </p:cNvSpPr>
          <p:nvPr>
            <p:ph idx="1"/>
          </p:nvPr>
        </p:nvSpPr>
        <p:spPr/>
        <p:txBody>
          <a:bodyPr/>
          <a:lstStyle/>
          <a:p>
            <a:r>
              <a:rPr lang="en-US" dirty="0" smtClean="0"/>
              <a:t>2</a:t>
            </a:r>
            <a:r>
              <a:rPr lang="en-US" baseline="30000" dirty="0" smtClean="0"/>
              <a:t>nd</a:t>
            </a:r>
            <a:r>
              <a:rPr lang="en-US" dirty="0" smtClean="0"/>
              <a:t> highest ranked ethical challenge fronting public medical concern.</a:t>
            </a:r>
          </a:p>
          <a:p>
            <a:r>
              <a:rPr lang="en-US" dirty="0" smtClean="0"/>
              <a:t>Equity dissemination of health care resources is a major challenge.</a:t>
            </a:r>
          </a:p>
          <a:p>
            <a:r>
              <a:rPr lang="en-US" dirty="0" smtClean="0"/>
              <a:t>Most of the resources are mainly found in the major cities.</a:t>
            </a:r>
          </a:p>
          <a:p>
            <a:r>
              <a:rPr lang="en-US" dirty="0" smtClean="0"/>
              <a:t>The small cities lack substantial amount of healthcare resources.</a:t>
            </a:r>
          </a:p>
          <a:p>
            <a:r>
              <a:rPr lang="en-US" dirty="0" smtClean="0"/>
              <a:t>Inequities exist even among residents and non-residents.</a:t>
            </a:r>
          </a:p>
          <a:p>
            <a:r>
              <a:rPr lang="en-US" dirty="0" smtClean="0"/>
              <a:t>Treatment for patients with serious health issues are not subsidized.</a:t>
            </a:r>
          </a:p>
        </p:txBody>
      </p:sp>
    </p:spTree>
    <p:extLst>
      <p:ext uri="{BB962C8B-B14F-4D97-AF65-F5344CB8AC3E}">
        <p14:creationId xmlns:p14="http://schemas.microsoft.com/office/powerpoint/2010/main" val="3359619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Patients are favored based on gender and/or race.</a:t>
            </a:r>
          </a:p>
          <a:p>
            <a:r>
              <a:rPr lang="en-US" dirty="0" smtClean="0"/>
              <a:t>Favoring of patients has been pointed out as a moral issue by 83.6% of the healthcare professionals.</a:t>
            </a:r>
          </a:p>
          <a:p>
            <a:r>
              <a:rPr lang="en-US" dirty="0" smtClean="0"/>
              <a:t>Healthcare resources are unevenly distributed basing on availability of specialists.</a:t>
            </a:r>
          </a:p>
          <a:p>
            <a:r>
              <a:rPr lang="en-US" dirty="0" smtClean="0"/>
              <a:t>Primary and secondary care are disadvantaged. </a:t>
            </a:r>
            <a:endParaRPr lang="en-US" dirty="0"/>
          </a:p>
        </p:txBody>
      </p:sp>
    </p:spTree>
    <p:extLst>
      <p:ext uri="{BB962C8B-B14F-4D97-AF65-F5344CB8AC3E}">
        <p14:creationId xmlns:p14="http://schemas.microsoft.com/office/powerpoint/2010/main" val="2159929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Confidentiality of Patient Information</a:t>
            </a:r>
            <a:endParaRPr lang="en-US" dirty="0"/>
          </a:p>
        </p:txBody>
      </p:sp>
      <p:sp>
        <p:nvSpPr>
          <p:cNvPr id="3" name="Content Placeholder 2"/>
          <p:cNvSpPr>
            <a:spLocks noGrp="1"/>
          </p:cNvSpPr>
          <p:nvPr>
            <p:ph idx="1"/>
          </p:nvPr>
        </p:nvSpPr>
        <p:spPr/>
        <p:txBody>
          <a:bodyPr/>
          <a:lstStyle/>
          <a:p>
            <a:r>
              <a:rPr lang="en-US" dirty="0" smtClean="0"/>
              <a:t>Third highest ranked medical issue.</a:t>
            </a:r>
          </a:p>
          <a:p>
            <a:r>
              <a:rPr lang="en-US" dirty="0" smtClean="0"/>
              <a:t>Management of patient’s health records are not guided by clear policies.</a:t>
            </a:r>
          </a:p>
          <a:p>
            <a:r>
              <a:rPr lang="en-US" dirty="0" smtClean="0"/>
              <a:t>Clinicians are allowed to manage health care records.</a:t>
            </a:r>
          </a:p>
          <a:p>
            <a:r>
              <a:rPr lang="en-US" dirty="0" smtClean="0"/>
              <a:t>Sharing of patient information without proper consent.</a:t>
            </a:r>
            <a:endParaRPr lang="en-US" dirty="0"/>
          </a:p>
        </p:txBody>
      </p:sp>
    </p:spTree>
    <p:extLst>
      <p:ext uri="{BB962C8B-B14F-4D97-AF65-F5344CB8AC3E}">
        <p14:creationId xmlns:p14="http://schemas.microsoft.com/office/powerpoint/2010/main" val="3816218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It is not easy for patients to know if their medical records have been shared.</a:t>
            </a:r>
          </a:p>
          <a:p>
            <a:r>
              <a:rPr lang="en-US" dirty="0" smtClean="0"/>
              <a:t>The patients might not file a complaint against the healthcare professionals or hospitals.</a:t>
            </a:r>
          </a:p>
          <a:p>
            <a:r>
              <a:rPr lang="en-US" dirty="0" smtClean="0"/>
              <a:t>Preventive measures have been taken by healthcare professionals in main hospitals.</a:t>
            </a:r>
          </a:p>
          <a:p>
            <a:r>
              <a:rPr lang="en-US" dirty="0"/>
              <a:t>H</a:t>
            </a:r>
            <a:r>
              <a:rPr lang="en-US" dirty="0" smtClean="0"/>
              <a:t>ealthcare professionals have taken an insurance policy against medical errors.</a:t>
            </a:r>
            <a:endParaRPr lang="en-US" dirty="0"/>
          </a:p>
        </p:txBody>
      </p:sp>
    </p:spTree>
    <p:extLst>
      <p:ext uri="{BB962C8B-B14F-4D97-AF65-F5344CB8AC3E}">
        <p14:creationId xmlns:p14="http://schemas.microsoft.com/office/powerpoint/2010/main" val="3891325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Current Promotional Activities</a:t>
            </a:r>
            <a:endParaRPr lang="en-US" dirty="0"/>
          </a:p>
        </p:txBody>
      </p:sp>
      <p:sp>
        <p:nvSpPr>
          <p:cNvPr id="3" name="Content Placeholder 2"/>
          <p:cNvSpPr>
            <a:spLocks noGrp="1"/>
          </p:cNvSpPr>
          <p:nvPr>
            <p:ph idx="1"/>
          </p:nvPr>
        </p:nvSpPr>
        <p:spPr>
          <a:xfrm>
            <a:off x="2589212" y="2133600"/>
            <a:ext cx="8915400" cy="2682240"/>
          </a:xfrm>
        </p:spPr>
        <p:txBody>
          <a:bodyPr>
            <a:normAutofit/>
          </a:bodyPr>
          <a:lstStyle/>
          <a:p>
            <a:r>
              <a:rPr lang="en-US" dirty="0" smtClean="0"/>
              <a:t>Physical Promotional activities.</a:t>
            </a:r>
          </a:p>
          <a:p>
            <a:r>
              <a:rPr lang="en-US" dirty="0" smtClean="0"/>
              <a:t>Motivational and educational messages about exercise through social media.</a:t>
            </a:r>
          </a:p>
          <a:p>
            <a:r>
              <a:rPr lang="en-US" dirty="0" smtClean="0"/>
              <a:t>Involving of training physicians in the PHC centers.</a:t>
            </a:r>
          </a:p>
          <a:p>
            <a:r>
              <a:rPr lang="en-US" dirty="0" smtClean="0"/>
              <a:t>Have in place Lifestyle therapy.</a:t>
            </a:r>
          </a:p>
          <a:p>
            <a:endParaRPr lang="en-US" dirty="0" smtClean="0"/>
          </a:p>
        </p:txBody>
      </p:sp>
    </p:spTree>
    <p:extLst>
      <p:ext uri="{BB962C8B-B14F-4D97-AF65-F5344CB8AC3E}">
        <p14:creationId xmlns:p14="http://schemas.microsoft.com/office/powerpoint/2010/main" val="296718218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472</TotalTime>
  <Words>1860</Words>
  <Application>Microsoft Office PowerPoint</Application>
  <PresentationFormat>Widescreen</PresentationFormat>
  <Paragraphs>88</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Century Gothic</vt:lpstr>
      <vt:lpstr>Tahoma</vt:lpstr>
      <vt:lpstr>Wingdings</vt:lpstr>
      <vt:lpstr>Wingdings 3</vt:lpstr>
      <vt:lpstr>Wisp</vt:lpstr>
      <vt:lpstr>Public Health Concerns and Promotional Activities in Saudi Arabia</vt:lpstr>
      <vt:lpstr>Introduction</vt:lpstr>
      <vt:lpstr>Cont…,</vt:lpstr>
      <vt:lpstr>Patients Rights</vt:lpstr>
      <vt:lpstr>Equity of Access to Resources</vt:lpstr>
      <vt:lpstr>Cont…,</vt:lpstr>
      <vt:lpstr>Confidentiality of Patient Information</vt:lpstr>
      <vt:lpstr>Cont…,</vt:lpstr>
      <vt:lpstr>Status of Current Promotional Activities</vt:lpstr>
      <vt:lpstr>Recommendations</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Patrick</cp:lastModifiedBy>
  <cp:revision>107</cp:revision>
  <dcterms:created xsi:type="dcterms:W3CDTF">2021-02-13T13:54:32Z</dcterms:created>
  <dcterms:modified xsi:type="dcterms:W3CDTF">2021-02-16T18:07:27Z</dcterms:modified>
</cp:coreProperties>
</file>